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67" r:id="rId3"/>
    <p:sldId id="268" r:id="rId4"/>
    <p:sldId id="256" r:id="rId5"/>
    <p:sldId id="257" r:id="rId6"/>
    <p:sldId id="261" r:id="rId7"/>
    <p:sldId id="262" r:id="rId8"/>
    <p:sldId id="269" r:id="rId9"/>
    <p:sldId id="270" r:id="rId10"/>
    <p:sldId id="272" r:id="rId11"/>
    <p:sldId id="273" r:id="rId12"/>
    <p:sldId id="274" r:id="rId13"/>
    <p:sldId id="264" r:id="rId14"/>
    <p:sldId id="265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3965F3"/>
    <a:srgbClr val="EBEF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2" autoAdjust="0"/>
    <p:restoredTop sz="94660"/>
  </p:normalViewPr>
  <p:slideViewPr>
    <p:cSldViewPr snapToGrid="0">
      <p:cViewPr varScale="1">
        <p:scale>
          <a:sx n="68" d="100"/>
          <a:sy n="68" d="100"/>
        </p:scale>
        <p:origin x="557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B4A8A-7E85-4F4C-9E36-2E49767F1349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4A5A-B27A-4F60-AC74-9BD6D6416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089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B4A8A-7E85-4F4C-9E36-2E49767F1349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4A5A-B27A-4F60-AC74-9BD6D6416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737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B4A8A-7E85-4F4C-9E36-2E49767F1349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4A5A-B27A-4F60-AC74-9BD6D6416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983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B4A8A-7E85-4F4C-9E36-2E49767F1349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4A5A-B27A-4F60-AC74-9BD6D6416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844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B4A8A-7E85-4F4C-9E36-2E49767F1349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4A5A-B27A-4F60-AC74-9BD6D6416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148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B4A8A-7E85-4F4C-9E36-2E49767F1349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4A5A-B27A-4F60-AC74-9BD6D6416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040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B4A8A-7E85-4F4C-9E36-2E49767F1349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4A5A-B27A-4F60-AC74-9BD6D6416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551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B4A8A-7E85-4F4C-9E36-2E49767F1349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4A5A-B27A-4F60-AC74-9BD6D6416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194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B4A8A-7E85-4F4C-9E36-2E49767F1349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4A5A-B27A-4F60-AC74-9BD6D6416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633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B4A8A-7E85-4F4C-9E36-2E49767F1349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4A5A-B27A-4F60-AC74-9BD6D6416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319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B4A8A-7E85-4F4C-9E36-2E49767F1349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4A5A-B27A-4F60-AC74-9BD6D6416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845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B4A8A-7E85-4F4C-9E36-2E49767F1349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94A5A-B27A-4F60-AC74-9BD6D6416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990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3657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/>
              <a:t>2</a:t>
            </a:r>
            <a:r>
              <a:rPr lang="ko-KR" altLang="en-US" dirty="0" smtClean="0"/>
              <a:t>팀 </a:t>
            </a:r>
            <a:r>
              <a:rPr lang="en-US" altLang="ko-KR" b="1" dirty="0"/>
              <a:t>STAGE I: Design </a:t>
            </a:r>
            <a:r>
              <a:rPr lang="en-US" altLang="ko-KR" b="1" dirty="0" smtClean="0"/>
              <a:t>Proposal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238375"/>
            <a:ext cx="10515600" cy="39385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b="1" dirty="0" smtClean="0"/>
              <a:t>1. </a:t>
            </a:r>
            <a:r>
              <a:rPr lang="ko-KR" altLang="en-US" b="1" dirty="0" smtClean="0"/>
              <a:t>비즈니스 개요</a:t>
            </a:r>
            <a:endParaRPr lang="en-US" altLang="ko-KR" b="1" dirty="0"/>
          </a:p>
          <a:p>
            <a:pPr marL="0" indent="0" algn="ctr">
              <a:buNone/>
            </a:pPr>
            <a:r>
              <a:rPr lang="en-US" altLang="ko-KR" b="1" dirty="0" smtClean="0"/>
              <a:t>2. </a:t>
            </a:r>
            <a:r>
              <a:rPr lang="ko-KR" altLang="en-US" b="1" dirty="0" smtClean="0"/>
              <a:t>웹사이트 개요</a:t>
            </a:r>
            <a:endParaRPr lang="en-US" altLang="ko-KR" b="1" dirty="0"/>
          </a:p>
          <a:p>
            <a:pPr marL="0" indent="0" algn="ctr">
              <a:buNone/>
            </a:pPr>
            <a:r>
              <a:rPr lang="en-US" altLang="ko-KR" b="1" dirty="0" smtClean="0"/>
              <a:t>3. </a:t>
            </a:r>
            <a:r>
              <a:rPr lang="ko-KR" altLang="en-US" b="1" dirty="0" smtClean="0"/>
              <a:t>스토리보드 </a:t>
            </a:r>
            <a:r>
              <a:rPr lang="en-US" altLang="ko-KR" b="1" dirty="0"/>
              <a:t>(</a:t>
            </a:r>
            <a:r>
              <a:rPr lang="ko-KR" altLang="en-US" b="1" dirty="0" err="1"/>
              <a:t>웹구성</a:t>
            </a:r>
            <a:r>
              <a:rPr lang="en-US" altLang="ko-KR" b="1" dirty="0" smtClean="0"/>
              <a:t>)</a:t>
            </a:r>
          </a:p>
          <a:p>
            <a:pPr marL="0" indent="0" algn="ctr">
              <a:buNone/>
            </a:pPr>
            <a:r>
              <a:rPr lang="en-US" altLang="ko-KR" b="1" dirty="0" smtClean="0"/>
              <a:t>4. </a:t>
            </a:r>
            <a:r>
              <a:rPr lang="ko-KR" altLang="en-US" b="1" dirty="0" smtClean="0"/>
              <a:t>와이어프레임 </a:t>
            </a:r>
            <a:r>
              <a:rPr lang="en-US" altLang="ko-KR" b="1" dirty="0"/>
              <a:t>(</a:t>
            </a:r>
            <a:r>
              <a:rPr lang="ko-KR" altLang="en-US" b="1" dirty="0" err="1"/>
              <a:t>웹디자인</a:t>
            </a:r>
            <a:r>
              <a:rPr lang="en-US" altLang="ko-KR" b="1" dirty="0" smtClean="0"/>
              <a:t>)</a:t>
            </a:r>
          </a:p>
          <a:p>
            <a:pPr marL="0" indent="0" algn="ctr">
              <a:buNone/>
            </a:pPr>
            <a:endParaRPr lang="en-US" altLang="ko-KR" sz="400" b="1" dirty="0"/>
          </a:p>
          <a:p>
            <a:pPr marL="0" indent="0" algn="ctr">
              <a:buNone/>
            </a:pPr>
            <a:r>
              <a:rPr lang="ko-KR" altLang="en-US" sz="2000" b="1" dirty="0" err="1" smtClean="0"/>
              <a:t>경영정보시스템기획및개발</a:t>
            </a:r>
            <a:endParaRPr lang="en-US" altLang="ko-KR" sz="2000" b="1" dirty="0" smtClean="0"/>
          </a:p>
          <a:p>
            <a:pPr marL="0" indent="0" algn="ctr">
              <a:buNone/>
            </a:pPr>
            <a:r>
              <a:rPr lang="ko-KR" altLang="en-US" sz="2000" b="1" dirty="0" smtClean="0"/>
              <a:t>경영학과</a:t>
            </a:r>
            <a:endParaRPr lang="en-US" altLang="ko-KR" sz="2000" b="1" dirty="0" smtClean="0"/>
          </a:p>
          <a:p>
            <a:pPr marL="0" indent="0" algn="ctr">
              <a:buNone/>
            </a:pPr>
            <a:endParaRPr lang="en-US" altLang="ko-KR" sz="500" b="1" dirty="0" smtClean="0"/>
          </a:p>
          <a:p>
            <a:pPr marL="0" indent="0" algn="ctr">
              <a:buNone/>
            </a:pPr>
            <a:r>
              <a:rPr lang="ko-KR" altLang="en-US" sz="2000" b="1" dirty="0" smtClean="0"/>
              <a:t>조원 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김종화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김준하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정태상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정수민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최성현</a:t>
            </a:r>
            <a:r>
              <a:rPr lang="en-US" altLang="ko-KR" sz="2000" b="1" dirty="0" smtClean="0"/>
              <a:t>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10057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고양이, 실내, 하얀색, 동물이(가) 표시된 사진&#10;&#10;자동 생성된 설명">
            <a:extLst>
              <a:ext uri="{FF2B5EF4-FFF2-40B4-BE49-F238E27FC236}">
                <a16:creationId xmlns:a16="http://schemas.microsoft.com/office/drawing/2014/main" id="{27ADD4EE-7A6E-4AFD-9488-AF8A8E2DF5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27" y="1973313"/>
            <a:ext cx="6834472" cy="45684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22CFCC6-09CC-46A7-AE7E-AE4C530B3F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9" b="777"/>
          <a:stretch/>
        </p:blipFill>
        <p:spPr>
          <a:xfrm>
            <a:off x="3891314" y="1933278"/>
            <a:ext cx="4907478" cy="460696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198921" y="6562339"/>
            <a:ext cx="1800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SeoulTech.Univ.MISP</a:t>
            </a:r>
            <a:endParaRPr lang="ko-KR" altLang="en-US" sz="1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19368" y="6547023"/>
            <a:ext cx="1096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조장</a:t>
            </a:r>
            <a:r>
              <a:rPr lang="en-US" altLang="ko-KR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: </a:t>
            </a:r>
            <a:r>
              <a:rPr lang="ko-KR" altLang="en-US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김준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141129" y="6553008"/>
            <a:ext cx="1096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소개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4037053" y="6569635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5215811" y="6558328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8005665" y="6535139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65BEEE2-7E4F-4042-9C42-6936FBAF3B3E}"/>
              </a:ext>
            </a:extLst>
          </p:cNvPr>
          <p:cNvSpPr txBox="1"/>
          <p:nvPr/>
        </p:nvSpPr>
        <p:spPr>
          <a:xfrm>
            <a:off x="7791911" y="2417947"/>
            <a:ext cx="615850" cy="336944"/>
          </a:xfrm>
          <a:prstGeom prst="rect">
            <a:avLst/>
          </a:prstGeom>
          <a:solidFill>
            <a:schemeClr val="bg2"/>
          </a:solidFill>
          <a:ln w="317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Arial Black" panose="020B0A04020102020204" pitchFamily="34" charset="0"/>
              </a:rPr>
              <a:t>예약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-2982" y="6550478"/>
            <a:ext cx="12214032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217971" y="6581389"/>
            <a:ext cx="18008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SeoulTech.Univ.MISPD</a:t>
            </a:r>
            <a:endParaRPr lang="ko-KR" altLang="en-US" sz="11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38418" y="6566073"/>
            <a:ext cx="10964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조장</a:t>
            </a:r>
            <a:r>
              <a:rPr lang="en-US" altLang="ko-KR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: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김준하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82494" y="6566073"/>
            <a:ext cx="2651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조원 </a:t>
            </a:r>
            <a:r>
              <a:rPr lang="en-US" altLang="ko-KR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김종화</a:t>
            </a:r>
            <a:r>
              <a:rPr lang="en-US" altLang="ko-KR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정태상 </a:t>
            </a:r>
            <a:r>
              <a:rPr lang="en-US" altLang="ko-KR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정수민</a:t>
            </a:r>
            <a:r>
              <a:rPr lang="en-US" altLang="ko-KR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최성현</a:t>
            </a:r>
            <a:r>
              <a:rPr lang="en-US" altLang="ko-KR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11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160179" y="6572058"/>
            <a:ext cx="1096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소개</a:t>
            </a:r>
          </a:p>
        </p:txBody>
      </p:sp>
      <p:cxnSp>
        <p:nvCxnSpPr>
          <p:cNvPr id="38" name="직선 연결선 37"/>
          <p:cNvCxnSpPr/>
          <p:nvPr/>
        </p:nvCxnSpPr>
        <p:spPr>
          <a:xfrm>
            <a:off x="4056103" y="6588685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5234861" y="6577378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8024715" y="6554189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415"/>
            <a:ext cx="12192000" cy="1774894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0" y="1662280"/>
            <a:ext cx="12192000" cy="306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1087891" y="1682430"/>
            <a:ext cx="821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회원가입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444071" y="1677020"/>
            <a:ext cx="821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7091" y="1677020"/>
            <a:ext cx="107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메뉴 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346724" y="1691761"/>
            <a:ext cx="107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예약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198921" y="1679940"/>
            <a:ext cx="107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166327" y="1691761"/>
            <a:ext cx="0" cy="26225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996751" y="1691761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2343999" y="-103416"/>
            <a:ext cx="7681679" cy="1734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900204" y="298586"/>
            <a:ext cx="8425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n w="6600" cmpd="dbl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고양이 카페 </a:t>
            </a:r>
            <a:r>
              <a:rPr lang="en-US" altLang="ko-KR" sz="4800" b="1" dirty="0">
                <a:ln w="6600" cmpd="dbl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4800" b="1" dirty="0">
                <a:ln w="6600" cmpd="dbl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고양아 멍멍 울어봐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87091" y="-13216"/>
            <a:ext cx="2105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  Wireframe : </a:t>
            </a:r>
            <a:r>
              <a:rPr lang="ko-KR" altLang="en-US" dirty="0"/>
              <a:t>예약</a:t>
            </a:r>
          </a:p>
        </p:txBody>
      </p:sp>
      <p:pic>
        <p:nvPicPr>
          <p:cNvPr id="3" name="그림 2" descr="고양이, 오렌지, 실내, 앉아있는이(가) 표시된 사진&#10;&#10;자동 생성된 설명">
            <a:extLst>
              <a:ext uri="{FF2B5EF4-FFF2-40B4-BE49-F238E27FC236}">
                <a16:creationId xmlns:a16="http://schemas.microsoft.com/office/drawing/2014/main" id="{AD3F26C7-45EE-40D2-8C3C-B40889AA1AB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325" y="1973259"/>
            <a:ext cx="3387391" cy="45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8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고양이, 실내, 하얀색, 동물이(가) 표시된 사진&#10;&#10;자동 생성된 설명">
            <a:extLst>
              <a:ext uri="{FF2B5EF4-FFF2-40B4-BE49-F238E27FC236}">
                <a16:creationId xmlns:a16="http://schemas.microsoft.com/office/drawing/2014/main" id="{27ADD4EE-7A6E-4AFD-9488-AF8A8E2DF5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27" y="1973313"/>
            <a:ext cx="6834472" cy="45684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E5AA9078-8233-463C-A8DD-DE7C55204F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9" b="777"/>
          <a:stretch/>
        </p:blipFill>
        <p:spPr>
          <a:xfrm>
            <a:off x="3891314" y="1933278"/>
            <a:ext cx="4907478" cy="460696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198921" y="6562339"/>
            <a:ext cx="1800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SeoulTech.Univ.MISP</a:t>
            </a:r>
            <a:endParaRPr lang="ko-KR" altLang="en-US" sz="1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19368" y="6547023"/>
            <a:ext cx="1096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조장</a:t>
            </a:r>
            <a:r>
              <a:rPr lang="en-US" altLang="ko-KR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: </a:t>
            </a:r>
            <a:r>
              <a:rPr lang="ko-KR" altLang="en-US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김준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141129" y="6553008"/>
            <a:ext cx="1096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소개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4037053" y="6569635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5215811" y="6558328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8005665" y="6535139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65BEEE2-7E4F-4042-9C42-6936FBAF3B3E}"/>
              </a:ext>
            </a:extLst>
          </p:cNvPr>
          <p:cNvSpPr txBox="1"/>
          <p:nvPr/>
        </p:nvSpPr>
        <p:spPr>
          <a:xfrm>
            <a:off x="7791911" y="2417947"/>
            <a:ext cx="615850" cy="336944"/>
          </a:xfrm>
          <a:prstGeom prst="rect">
            <a:avLst/>
          </a:prstGeom>
          <a:solidFill>
            <a:schemeClr val="bg2"/>
          </a:solidFill>
          <a:ln w="317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latin typeface="Arial Black" panose="020B0A04020102020204" pitchFamily="34" charset="0"/>
              </a:rPr>
              <a:t>예약</a:t>
            </a:r>
          </a:p>
        </p:txBody>
      </p:sp>
      <p:pic>
        <p:nvPicPr>
          <p:cNvPr id="3" name="그림 2" descr="고양이, 오렌지, 실내, 앉아있는이(가) 표시된 사진&#10;&#10;자동 생성된 설명">
            <a:extLst>
              <a:ext uri="{FF2B5EF4-FFF2-40B4-BE49-F238E27FC236}">
                <a16:creationId xmlns:a16="http://schemas.microsoft.com/office/drawing/2014/main" id="{AD3F26C7-45EE-40D2-8C3C-B40889AA1AB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325" y="1973259"/>
            <a:ext cx="3387391" cy="456840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-2982" y="6550478"/>
            <a:ext cx="12214032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217971" y="6581389"/>
            <a:ext cx="18008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SeoulTech.Univ.MISPD</a:t>
            </a:r>
            <a:endParaRPr lang="ko-KR" altLang="en-US" sz="11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38418" y="6566073"/>
            <a:ext cx="10964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조장</a:t>
            </a:r>
            <a:r>
              <a:rPr lang="en-US" altLang="ko-KR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: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김준하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82494" y="6566073"/>
            <a:ext cx="2651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조원 </a:t>
            </a:r>
            <a:r>
              <a:rPr lang="en-US" altLang="ko-KR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김종화</a:t>
            </a:r>
            <a:r>
              <a:rPr lang="en-US" altLang="ko-KR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정태상 </a:t>
            </a:r>
            <a:r>
              <a:rPr lang="en-US" altLang="ko-KR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정수민</a:t>
            </a:r>
            <a:r>
              <a:rPr lang="en-US" altLang="ko-KR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최성현</a:t>
            </a:r>
            <a:r>
              <a:rPr lang="en-US" altLang="ko-KR" sz="1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11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160179" y="6572058"/>
            <a:ext cx="1096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소개</a:t>
            </a:r>
          </a:p>
        </p:txBody>
      </p:sp>
      <p:cxnSp>
        <p:nvCxnSpPr>
          <p:cNvPr id="38" name="직선 연결선 37"/>
          <p:cNvCxnSpPr/>
          <p:nvPr/>
        </p:nvCxnSpPr>
        <p:spPr>
          <a:xfrm>
            <a:off x="4056103" y="6588685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5234861" y="6577378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8024715" y="6554189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415"/>
            <a:ext cx="12192000" cy="1774894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0" y="1662280"/>
            <a:ext cx="12192000" cy="306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1087891" y="1682430"/>
            <a:ext cx="821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회원가입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444071" y="1677020"/>
            <a:ext cx="821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7091" y="1677020"/>
            <a:ext cx="107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메뉴 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346724" y="1691761"/>
            <a:ext cx="107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예약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198921" y="1679940"/>
            <a:ext cx="107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166327" y="1691761"/>
            <a:ext cx="0" cy="26225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996751" y="1691761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2343999" y="-103416"/>
            <a:ext cx="7681679" cy="1734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900204" y="298586"/>
            <a:ext cx="8425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n w="6600" cmpd="dbl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고양이 카페 </a:t>
            </a:r>
            <a:r>
              <a:rPr lang="en-US" altLang="ko-KR" sz="4800" b="1" dirty="0">
                <a:ln w="6600" cmpd="dbl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4800" b="1" dirty="0">
                <a:ln w="6600" cmpd="dbl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고양아 멍멍 울어봐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87091" y="-13216"/>
            <a:ext cx="3028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  Wireframe : </a:t>
            </a:r>
            <a:r>
              <a:rPr lang="ko-KR" altLang="en-US" dirty="0" smtClean="0"/>
              <a:t>예약완료팝업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B6867-A7E8-4A33-9E86-041C03A75676}"/>
              </a:ext>
            </a:extLst>
          </p:cNvPr>
          <p:cNvSpPr txBox="1"/>
          <p:nvPr/>
        </p:nvSpPr>
        <p:spPr>
          <a:xfrm>
            <a:off x="5289184" y="3791824"/>
            <a:ext cx="2156641" cy="523220"/>
          </a:xfrm>
          <a:prstGeom prst="rect">
            <a:avLst/>
          </a:prstGeom>
          <a:solidFill>
            <a:srgbClr val="BDBBBB"/>
          </a:solidFill>
          <a:ln w="381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예약이 완료되었습니다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r>
              <a:rPr lang="th-TH" altLang="ko-KR" sz="1400" dirty="0">
                <a:solidFill>
                  <a:schemeClr val="bg1"/>
                </a:solidFill>
              </a:rPr>
              <a:t>(ะ`</a:t>
            </a:r>
            <a:r>
              <a:rPr lang="ko-KR" altLang="th-TH" sz="1400" dirty="0">
                <a:solidFill>
                  <a:schemeClr val="bg1"/>
                </a:solidFill>
              </a:rPr>
              <a:t>・</a:t>
            </a:r>
            <a:r>
              <a:rPr lang="el-GR" altLang="ko-KR" sz="1400" dirty="0">
                <a:solidFill>
                  <a:schemeClr val="bg1"/>
                </a:solidFill>
              </a:rPr>
              <a:t>ω</a:t>
            </a:r>
            <a:r>
              <a:rPr lang="ko-KR" altLang="el-GR" sz="1400" dirty="0">
                <a:solidFill>
                  <a:schemeClr val="bg1"/>
                </a:solidFill>
              </a:rPr>
              <a:t>・</a:t>
            </a:r>
            <a:r>
              <a:rPr lang="el-GR" altLang="ko-KR" sz="1400" dirty="0">
                <a:solidFill>
                  <a:schemeClr val="bg1"/>
                </a:solidFill>
              </a:rPr>
              <a:t>´</a:t>
            </a:r>
            <a:r>
              <a:rPr lang="th-TH" altLang="ko-KR" sz="1400" dirty="0">
                <a:solidFill>
                  <a:schemeClr val="bg1"/>
                </a:solidFill>
              </a:rPr>
              <a:t>ะ) 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00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415"/>
            <a:ext cx="12192000" cy="177489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662280"/>
            <a:ext cx="12192000" cy="306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087891" y="1682430"/>
            <a:ext cx="821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회원가입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44071" y="1677020"/>
            <a:ext cx="821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091" y="1677020"/>
            <a:ext cx="107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메뉴 </a:t>
            </a:r>
            <a:r>
              <a:rPr lang="en-US" altLang="ko-KR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 </a:t>
            </a:r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46724" y="1691761"/>
            <a:ext cx="107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예약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98921" y="1679940"/>
            <a:ext cx="107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66327" y="1691761"/>
            <a:ext cx="0" cy="26225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996751" y="1691761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425960" y="-103415"/>
            <a:ext cx="7681679" cy="1598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00204" y="298586"/>
            <a:ext cx="8425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n w="6600" cmpd="dbl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고양이 카페 </a:t>
            </a:r>
            <a:r>
              <a:rPr lang="en-US" altLang="ko-KR" sz="4800" b="1" dirty="0" smtClean="0">
                <a:ln w="6600" cmpd="dbl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4800" b="1" dirty="0" smtClean="0">
                <a:ln w="6600" cmpd="dbl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고양아 멍멍 울어봐</a:t>
            </a:r>
            <a:endParaRPr lang="ko-KR" altLang="en-US" sz="4800" b="1" dirty="0">
              <a:ln w="6600" cmpd="dbl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-22032" y="6531428"/>
            <a:ext cx="12214032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198921" y="6562339"/>
            <a:ext cx="1800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SeoulTech.Univ.MISPD</a:t>
            </a:r>
            <a:endParaRPr lang="ko-KR" altLang="en-US" sz="1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19368" y="6547023"/>
            <a:ext cx="1096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조장</a:t>
            </a:r>
            <a:r>
              <a:rPr lang="en-US" altLang="ko-KR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김준하</a:t>
            </a:r>
            <a:endParaRPr lang="ko-KR" altLang="en-US" sz="1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63444" y="6547023"/>
            <a:ext cx="2651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조원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김종화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정태상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정수민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최성현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1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141129" y="6553008"/>
            <a:ext cx="1096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소개</a:t>
            </a:r>
            <a:endParaRPr lang="ko-KR" altLang="en-US" sz="12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4037053" y="6569635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5215811" y="6558328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8005665" y="6535139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6" y="2722006"/>
            <a:ext cx="2838815" cy="188029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61257" y="2136272"/>
            <a:ext cx="3171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Cambria" panose="02040503050406030204" pitchFamily="18" charset="0"/>
                <a:ea typeface="나눔스퀘어라운드 Bold" panose="020B0600000101010101" pitchFamily="50" charset="-127"/>
              </a:rPr>
              <a:t>주인님 프로필</a:t>
            </a:r>
            <a:endParaRPr lang="ko-KR" altLang="en-US" sz="2800" dirty="0">
              <a:latin typeface="Cambria" panose="02040503050406030204" pitchFamily="18" charset="0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87" y="1977221"/>
            <a:ext cx="814474" cy="8144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99325" y="2921890"/>
            <a:ext cx="2024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‣ </a:t>
            </a:r>
            <a:r>
              <a:rPr lang="ko-KR" altLang="en-US" dirty="0" smtClean="0"/>
              <a:t>미묘 </a:t>
            </a:r>
            <a:r>
              <a:rPr lang="ko-KR" alt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삼</a:t>
            </a:r>
            <a:r>
              <a:rPr lang="ko-KR" altLang="en-US" b="1" dirty="0" smtClean="0">
                <a:solidFill>
                  <a:schemeClr val="bg1">
                    <a:lumMod val="85000"/>
                  </a:schemeClr>
                </a:solidFill>
              </a:rPr>
              <a:t>색</a:t>
            </a:r>
            <a:r>
              <a:rPr lang="ko-KR" altLang="en-US" b="1" dirty="0" smtClean="0"/>
              <a:t>이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ko-KR" altLang="en-US" sz="1600" dirty="0" smtClean="0"/>
              <a:t>서열 </a:t>
            </a:r>
            <a:r>
              <a:rPr lang="en-US" altLang="ko-KR" sz="1600" dirty="0" smtClean="0">
                <a:solidFill>
                  <a:srgbClr val="FF0000"/>
                </a:solidFill>
              </a:rPr>
              <a:t>1</a:t>
            </a:r>
            <a:r>
              <a:rPr lang="ko-KR" altLang="en-US" sz="1600" dirty="0" smtClean="0"/>
              <a:t>위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코숏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살</a:t>
            </a:r>
            <a:endParaRPr lang="en-US" altLang="ko-KR" sz="1600" dirty="0" smtClean="0"/>
          </a:p>
          <a:p>
            <a:r>
              <a:rPr lang="ko-KR" altLang="en-US" sz="1600" dirty="0" smtClean="0"/>
              <a:t>무릎 냥이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개냥이</a:t>
            </a:r>
            <a:endParaRPr lang="en-US" altLang="ko-KR" sz="1600" dirty="0" smtClean="0"/>
          </a:p>
          <a:p>
            <a:r>
              <a:rPr lang="ko-KR" altLang="en-US" sz="1600" dirty="0" smtClean="0"/>
              <a:t>애교 넘침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5" y="4720822"/>
            <a:ext cx="2838815" cy="174870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191470" y="4797495"/>
            <a:ext cx="22949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‣ </a:t>
            </a:r>
            <a:r>
              <a:rPr lang="ko-KR" altLang="en-US" dirty="0" smtClean="0"/>
              <a:t>장난꾸러기 </a:t>
            </a:r>
            <a:r>
              <a:rPr lang="ko-KR" alt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쵸</a:t>
            </a:r>
            <a:r>
              <a:rPr lang="ko-KR" altLang="en-US" dirty="0" err="1" smtClean="0">
                <a:solidFill>
                  <a:srgbClr val="FF00FF"/>
                </a:solidFill>
              </a:rPr>
              <a:t>비</a:t>
            </a:r>
            <a:endParaRPr lang="en-US" altLang="ko-KR" dirty="0" smtClean="0">
              <a:solidFill>
                <a:srgbClr val="FF00FF"/>
              </a:solidFill>
            </a:endParaRPr>
          </a:p>
          <a:p>
            <a:endParaRPr lang="en-US" altLang="ko-KR" b="1" dirty="0"/>
          </a:p>
          <a:p>
            <a:r>
              <a:rPr lang="ko-KR" altLang="en-US" sz="1600" dirty="0" smtClean="0"/>
              <a:t>서열 </a:t>
            </a:r>
            <a:r>
              <a:rPr lang="en-US" altLang="ko-KR" sz="1600" dirty="0">
                <a:solidFill>
                  <a:srgbClr val="FF0000"/>
                </a:solidFill>
              </a:rPr>
              <a:t>2</a:t>
            </a:r>
            <a:r>
              <a:rPr lang="ko-KR" altLang="en-US" sz="1600" dirty="0" smtClean="0"/>
              <a:t>위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먼치킨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살</a:t>
            </a:r>
            <a:endParaRPr lang="en-US" altLang="ko-KR" sz="1600" dirty="0" smtClean="0"/>
          </a:p>
          <a:p>
            <a:r>
              <a:rPr lang="ko-KR" altLang="en-US" sz="1600" dirty="0" err="1" smtClean="0"/>
              <a:t>체육냥이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r>
              <a:rPr lang="ko-KR" altLang="en-US" sz="1600" dirty="0" smtClean="0"/>
              <a:t>활동량 </a:t>
            </a:r>
            <a:r>
              <a:rPr lang="ko-KR" altLang="en-US" sz="1600" dirty="0" err="1" smtClean="0"/>
              <a:t>뿜뿜</a:t>
            </a:r>
            <a:endParaRPr lang="en-US" altLang="ko-KR" sz="1600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618" y="2654993"/>
            <a:ext cx="1841563" cy="36997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357767" y="2668787"/>
            <a:ext cx="2024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‣ </a:t>
            </a:r>
            <a:r>
              <a:rPr lang="ko-KR" altLang="en-US" dirty="0" err="1" smtClean="0"/>
              <a:t>탐색꾼</a:t>
            </a:r>
            <a:r>
              <a:rPr lang="ko-KR" altLang="en-US" dirty="0" smtClean="0"/>
              <a:t> </a:t>
            </a:r>
            <a:r>
              <a:rPr lang="ko-KR" alt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눙</a:t>
            </a:r>
            <a:r>
              <a:rPr lang="ko-KR" altLang="en-US" b="1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치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ko-KR" altLang="en-US" sz="1600" dirty="0" smtClean="0"/>
              <a:t>서열 막내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코숏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1</a:t>
            </a:r>
            <a:r>
              <a:rPr lang="ko-KR" altLang="en-US" sz="1600" dirty="0" smtClean="0"/>
              <a:t>살</a:t>
            </a:r>
            <a:endParaRPr lang="en-US" altLang="ko-KR" sz="1600" dirty="0" smtClean="0"/>
          </a:p>
          <a:p>
            <a:r>
              <a:rPr lang="ko-KR" altLang="en-US" sz="1600" dirty="0" smtClean="0"/>
              <a:t>아직 </a:t>
            </a:r>
            <a:r>
              <a:rPr lang="ko-KR" altLang="en-US" sz="1600" dirty="0" err="1" smtClean="0"/>
              <a:t>가족된</a:t>
            </a:r>
            <a:r>
              <a:rPr lang="ko-KR" altLang="en-US" sz="1600" dirty="0" err="1"/>
              <a:t>지</a:t>
            </a:r>
            <a:r>
              <a:rPr lang="ko-KR" altLang="en-US" sz="1600" dirty="0" smtClean="0"/>
              <a:t> 얼마 안되 눈치 많이 봄</a:t>
            </a:r>
            <a:endParaRPr lang="en-US" altLang="ko-KR" sz="1600" dirty="0" smtClean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688" y="4306885"/>
            <a:ext cx="2212594" cy="1987928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964438" y="4431665"/>
            <a:ext cx="214239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‣ </a:t>
            </a:r>
            <a:r>
              <a:rPr lang="ko-KR" altLang="en-US" dirty="0" smtClean="0"/>
              <a:t>형제 냥이 </a:t>
            </a:r>
            <a:endParaRPr lang="en-US" altLang="ko-KR" dirty="0" smtClean="0"/>
          </a:p>
          <a:p>
            <a:r>
              <a:rPr lang="ko-KR" altLang="en-US" dirty="0" smtClean="0"/>
              <a:t>  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쌍이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둥이</a:t>
            </a:r>
            <a:endParaRPr lang="en-US" altLang="ko-KR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altLang="ko-KR" dirty="0"/>
          </a:p>
          <a:p>
            <a:r>
              <a:rPr lang="ko-KR" altLang="en-US" sz="1600" dirty="0" smtClean="0"/>
              <a:t>서열 </a:t>
            </a:r>
            <a:r>
              <a:rPr lang="en-US" altLang="ko-KR" sz="1600" dirty="0" smtClean="0">
                <a:solidFill>
                  <a:srgbClr val="FF0000"/>
                </a:solidFill>
              </a:rPr>
              <a:t>3,4</a:t>
            </a:r>
            <a:r>
              <a:rPr lang="ko-KR" altLang="en-US" sz="1600" dirty="0" smtClean="0"/>
              <a:t>위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코숏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6</a:t>
            </a:r>
            <a:r>
              <a:rPr lang="ko-KR" altLang="en-US" sz="1600" dirty="0" smtClean="0"/>
              <a:t>살</a:t>
            </a:r>
            <a:endParaRPr lang="en-US" altLang="ko-KR" sz="1600" dirty="0" smtClean="0"/>
          </a:p>
          <a:p>
            <a:r>
              <a:rPr lang="ko-KR" altLang="en-US" sz="1600" dirty="0" smtClean="0"/>
              <a:t>덩치에 맞지 않는 겁을 갖고 있긴 함</a:t>
            </a:r>
            <a:endParaRPr lang="en-US" altLang="ko-KR" sz="1600" dirty="0" smtClean="0"/>
          </a:p>
        </p:txBody>
      </p:sp>
      <p:sp>
        <p:nvSpPr>
          <p:cNvPr id="33" name="직사각형 32"/>
          <p:cNvSpPr/>
          <p:nvPr/>
        </p:nvSpPr>
        <p:spPr>
          <a:xfrm>
            <a:off x="87091" y="-13216"/>
            <a:ext cx="2797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 </a:t>
            </a:r>
            <a:r>
              <a:rPr lang="en-US" altLang="ko-KR" dirty="0" smtClean="0"/>
              <a:t>Wireframe : </a:t>
            </a:r>
            <a:r>
              <a:rPr lang="ko-KR" altLang="en-US" dirty="0" err="1" smtClean="0"/>
              <a:t>게시판메인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052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415"/>
            <a:ext cx="12192000" cy="177489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662280"/>
            <a:ext cx="12192000" cy="306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087891" y="1682430"/>
            <a:ext cx="821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회원가입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44071" y="1677020"/>
            <a:ext cx="821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091" y="1677020"/>
            <a:ext cx="107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메뉴 </a:t>
            </a:r>
            <a:r>
              <a:rPr lang="en-US" altLang="ko-KR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 </a:t>
            </a:r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46724" y="1691761"/>
            <a:ext cx="107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예약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98921" y="1679940"/>
            <a:ext cx="107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66327" y="1691761"/>
            <a:ext cx="0" cy="26225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996751" y="1691761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425960" y="-103415"/>
            <a:ext cx="7681679" cy="1598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00204" y="298586"/>
            <a:ext cx="8425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n w="6600" cmpd="dbl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고양이 카페 </a:t>
            </a:r>
            <a:r>
              <a:rPr lang="en-US" altLang="ko-KR" sz="4800" b="1" dirty="0" smtClean="0">
                <a:ln w="6600" cmpd="dbl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4800" b="1" dirty="0" smtClean="0">
                <a:ln w="6600" cmpd="dbl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고양아 멍멍 울어봐</a:t>
            </a:r>
            <a:endParaRPr lang="ko-KR" altLang="en-US" sz="4800" b="1" dirty="0">
              <a:ln w="6600" cmpd="dbl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-22032" y="6531428"/>
            <a:ext cx="12214032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198921" y="6562339"/>
            <a:ext cx="1800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SeoulTech.Univ.MISPD</a:t>
            </a:r>
            <a:endParaRPr lang="ko-KR" altLang="en-US" sz="1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19368" y="6547023"/>
            <a:ext cx="1096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조장</a:t>
            </a:r>
            <a:r>
              <a:rPr lang="en-US" altLang="ko-KR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김준하</a:t>
            </a:r>
            <a:endParaRPr lang="ko-KR" altLang="en-US" sz="1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63444" y="6547023"/>
            <a:ext cx="2651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조원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김종화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정태상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정수민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최성현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1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141129" y="6553008"/>
            <a:ext cx="1096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소개</a:t>
            </a:r>
            <a:endParaRPr lang="ko-KR" altLang="en-US" sz="12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4037053" y="6569635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5215811" y="6558328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8005665" y="6535139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61257" y="2136272"/>
            <a:ext cx="3171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Cambria" panose="02040503050406030204" pitchFamily="18" charset="0"/>
                <a:ea typeface="나눔스퀘어라운드 Bold" panose="020B0600000101010101" pitchFamily="50" charset="-127"/>
              </a:rPr>
              <a:t>집사들의 게시판</a:t>
            </a:r>
            <a:endParaRPr lang="ko-KR" altLang="en-US" sz="2800" dirty="0">
              <a:latin typeface="Cambria" panose="02040503050406030204" pitchFamily="18" charset="0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439" y="1965400"/>
            <a:ext cx="814474" cy="814474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9779596" y="5974890"/>
            <a:ext cx="1308295" cy="37982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글 작성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36372" y="6013842"/>
            <a:ext cx="897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325333"/>
              </p:ext>
            </p:extLst>
          </p:nvPr>
        </p:nvGraphicFramePr>
        <p:xfrm>
          <a:off x="204242" y="2746473"/>
          <a:ext cx="1106092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35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0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작성날짜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게시글</a:t>
                      </a:r>
                      <a:r>
                        <a:rPr lang="ko-KR" altLang="en-US" dirty="0" smtClean="0"/>
                        <a:t> 제목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작성자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87091" y="-13216"/>
            <a:ext cx="3028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 </a:t>
            </a:r>
            <a:r>
              <a:rPr lang="en-US" altLang="ko-KR" dirty="0" smtClean="0"/>
              <a:t>Wireframe : </a:t>
            </a:r>
            <a:r>
              <a:rPr lang="ko-KR" altLang="en-US" dirty="0" smtClean="0"/>
              <a:t>게시판리스트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966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415"/>
            <a:ext cx="12192000" cy="177489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662280"/>
            <a:ext cx="12192000" cy="306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087891" y="1682430"/>
            <a:ext cx="821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회원가입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44071" y="1677020"/>
            <a:ext cx="821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091" y="1677020"/>
            <a:ext cx="107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메뉴 </a:t>
            </a:r>
            <a:r>
              <a:rPr lang="en-US" altLang="ko-KR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 </a:t>
            </a:r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46724" y="1691761"/>
            <a:ext cx="107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예약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98921" y="1679940"/>
            <a:ext cx="107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66327" y="1691761"/>
            <a:ext cx="0" cy="26225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996751" y="1691761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425960" y="-103415"/>
            <a:ext cx="7681679" cy="1598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00204" y="298586"/>
            <a:ext cx="8425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n w="6600" cmpd="dbl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고양이 카페 </a:t>
            </a:r>
            <a:r>
              <a:rPr lang="en-US" altLang="ko-KR" sz="4800" b="1" dirty="0" smtClean="0">
                <a:ln w="6600" cmpd="dbl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4800" b="1" dirty="0" smtClean="0">
                <a:ln w="6600" cmpd="dbl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고양아 멍멍 울어봐</a:t>
            </a:r>
            <a:endParaRPr lang="ko-KR" altLang="en-US" sz="4800" b="1" dirty="0">
              <a:ln w="6600" cmpd="dbl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-22032" y="6531428"/>
            <a:ext cx="12214032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198921" y="6562339"/>
            <a:ext cx="1800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SeoulTech.Univ.MISPD</a:t>
            </a:r>
            <a:endParaRPr lang="ko-KR" altLang="en-US" sz="1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19368" y="6547023"/>
            <a:ext cx="1096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조장</a:t>
            </a:r>
            <a:r>
              <a:rPr lang="en-US" altLang="ko-KR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김준하</a:t>
            </a:r>
            <a:endParaRPr lang="ko-KR" altLang="en-US" sz="1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63444" y="6547023"/>
            <a:ext cx="2651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조원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김종화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정태상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정수민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최성현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1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141129" y="6553008"/>
            <a:ext cx="1096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소개</a:t>
            </a:r>
            <a:endParaRPr lang="ko-KR" altLang="en-US" sz="12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4037053" y="6569635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5215811" y="6558328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8005665" y="6535139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61257" y="2136272"/>
            <a:ext cx="3171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Cambria" panose="02040503050406030204" pitchFamily="18" charset="0"/>
                <a:ea typeface="나눔스퀘어라운드 Bold" panose="020B0600000101010101" pitchFamily="50" charset="-127"/>
              </a:rPr>
              <a:t>집사들의 게시판</a:t>
            </a:r>
            <a:endParaRPr lang="ko-KR" altLang="en-US" sz="2800" dirty="0">
              <a:latin typeface="Cambria" panose="02040503050406030204" pitchFamily="18" charset="0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439" y="1965400"/>
            <a:ext cx="814474" cy="814474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8996356" y="5809256"/>
            <a:ext cx="1308295" cy="37982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433743" y="5809256"/>
            <a:ext cx="1308295" cy="37982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95271" y="2836889"/>
            <a:ext cx="11146767" cy="27065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7091" y="-13216"/>
            <a:ext cx="2879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 </a:t>
            </a:r>
            <a:r>
              <a:rPr lang="en-US" altLang="ko-KR" dirty="0" smtClean="0"/>
              <a:t>Wireframe : </a:t>
            </a:r>
            <a:r>
              <a:rPr lang="ko-KR" altLang="en-US" dirty="0" err="1" smtClean="0"/>
              <a:t>게시글작성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705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200" dirty="0" smtClean="0"/>
              <a:t>비즈니스 개요</a:t>
            </a:r>
            <a:endParaRPr lang="ko-KR" altLang="en-US" sz="3200" dirty="0"/>
          </a:p>
        </p:txBody>
      </p:sp>
      <p:sp>
        <p:nvSpPr>
          <p:cNvPr id="6" name="직사각형 5"/>
          <p:cNvSpPr/>
          <p:nvPr/>
        </p:nvSpPr>
        <p:spPr>
          <a:xfrm>
            <a:off x="263980" y="215384"/>
            <a:ext cx="303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Description of the business</a:t>
            </a:r>
            <a:endParaRPr lang="ko-KR" altLang="en-US" dirty="0"/>
          </a:p>
        </p:txBody>
      </p:sp>
      <p:sp>
        <p:nvSpPr>
          <p:cNvPr id="8" name="내용 개체 틀 7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487166" cy="1851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ko-KR" altLang="en-US" sz="1800" dirty="0" smtClean="0"/>
              <a:t>반려동물에 대한 관심도가 꾸준히 증가하고 있고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그 중 특히 </a:t>
            </a:r>
            <a:r>
              <a:rPr lang="ko-KR" altLang="en-US" sz="1800" dirty="0" err="1" smtClean="0"/>
              <a:t>반려묘에</a:t>
            </a:r>
            <a:r>
              <a:rPr lang="ko-KR" altLang="en-US" sz="1800" dirty="0" smtClean="0"/>
              <a:t> 대한 관심도 증가추세가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독보적이다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반려묘에</a:t>
            </a:r>
            <a:r>
              <a:rPr lang="ko-KR" altLang="en-US" sz="1800" dirty="0" smtClean="0"/>
              <a:t> 대한 관심은 높아지고 있으나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현실적인 여건 때문에 직접 </a:t>
            </a:r>
            <a:r>
              <a:rPr lang="ko-KR" altLang="en-US" sz="1800" dirty="0" err="1" smtClean="0"/>
              <a:t>반려묘를</a:t>
            </a:r>
            <a:r>
              <a:rPr lang="ko-KR" altLang="en-US" sz="1800" dirty="0" smtClean="0"/>
              <a:t> 기를 수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없는 사람들이 많이 있다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고양이카페</a:t>
            </a:r>
            <a:r>
              <a:rPr lang="en-US" altLang="ko-KR" sz="1800" dirty="0" smtClean="0"/>
              <a:t> ‘</a:t>
            </a:r>
            <a:r>
              <a:rPr lang="ko-KR" altLang="en-US" sz="1800" dirty="0" smtClean="0"/>
              <a:t>고양아 멍멍 울어봐</a:t>
            </a:r>
            <a:r>
              <a:rPr lang="en-US" altLang="ko-KR" sz="1800" dirty="0" smtClean="0"/>
              <a:t>＇</a:t>
            </a:r>
            <a:r>
              <a:rPr lang="ko-KR" altLang="en-US" sz="1800" dirty="0" smtClean="0"/>
              <a:t>는 이 사이를 </a:t>
            </a:r>
            <a:r>
              <a:rPr lang="ko-KR" altLang="en-US" sz="1800" dirty="0" err="1" smtClean="0"/>
              <a:t>메꿀</a:t>
            </a:r>
            <a:r>
              <a:rPr lang="ko-KR" altLang="en-US" sz="1800" dirty="0" smtClean="0"/>
              <a:t> 수 있다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카페를 통해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고양이와 직접 교감하고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그 과정에서 생기는 수익으로 </a:t>
            </a:r>
            <a:r>
              <a:rPr lang="ko-KR" altLang="en-US" sz="1800" dirty="0" err="1" smtClean="0"/>
              <a:t>길고양이</a:t>
            </a:r>
            <a:r>
              <a:rPr lang="ko-KR" altLang="en-US" sz="1800" dirty="0" smtClean="0"/>
              <a:t> 후원이나 고양이 입양을 돕는 등의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사회적 서비스도 제공할 것이다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42535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200" dirty="0" smtClean="0"/>
              <a:t>웹사이트 개요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고양이카페</a:t>
            </a:r>
            <a:r>
              <a:rPr lang="en-US" altLang="ko-KR" sz="1800" dirty="0" smtClean="0"/>
              <a:t>, “</a:t>
            </a:r>
            <a:r>
              <a:rPr lang="ko-KR" altLang="en-US" sz="1800" dirty="0" smtClean="0"/>
              <a:t>고양아 </a:t>
            </a:r>
            <a:r>
              <a:rPr lang="ko-KR" altLang="en-US" sz="1800" dirty="0" err="1" smtClean="0"/>
              <a:t>멍멍울어봐</a:t>
            </a:r>
            <a:r>
              <a:rPr lang="en-US" altLang="ko-KR" sz="1800" dirty="0" smtClean="0"/>
              <a:t>”</a:t>
            </a:r>
            <a:r>
              <a:rPr lang="ko-KR" altLang="en-US" sz="1800" dirty="0" smtClean="0"/>
              <a:t>에 대한 웹사이트입니다</a:t>
            </a:r>
            <a:r>
              <a:rPr lang="en-US" altLang="ko-KR" sz="1800" dirty="0" smtClean="0"/>
              <a:t>. </a:t>
            </a:r>
          </a:p>
          <a:p>
            <a:r>
              <a:rPr lang="ko-KR" altLang="en-US" sz="1800" dirty="0" err="1" smtClean="0"/>
              <a:t>메인페이지에서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‘</a:t>
            </a:r>
            <a:r>
              <a:rPr lang="ko-KR" altLang="en-US" sz="1800" dirty="0" smtClean="0"/>
              <a:t>메뉴</a:t>
            </a:r>
            <a:r>
              <a:rPr lang="en-US" altLang="ko-KR" sz="1800" dirty="0" smtClean="0"/>
              <a:t>’, ’</a:t>
            </a:r>
            <a:r>
              <a:rPr lang="ko-KR" altLang="en-US" sz="1800" dirty="0" smtClean="0"/>
              <a:t>서비스</a:t>
            </a:r>
            <a:r>
              <a:rPr lang="en-US" altLang="ko-KR" sz="1800" dirty="0" smtClean="0"/>
              <a:t>’, ‘</a:t>
            </a:r>
            <a:r>
              <a:rPr lang="ko-KR" altLang="en-US" sz="1800" dirty="0" smtClean="0"/>
              <a:t>예약</a:t>
            </a:r>
            <a:r>
              <a:rPr lang="en-US" altLang="ko-KR" sz="1800" dirty="0" smtClean="0"/>
              <a:t>’, ‘</a:t>
            </a:r>
            <a:r>
              <a:rPr lang="ko-KR" altLang="en-US" sz="1800" dirty="0" smtClean="0"/>
              <a:t>게시판</a:t>
            </a:r>
            <a:r>
              <a:rPr lang="en-US" altLang="ko-KR" sz="1800" dirty="0" smtClean="0"/>
              <a:t>’, ‘</a:t>
            </a:r>
            <a:r>
              <a:rPr lang="ko-KR" altLang="en-US" sz="1800" dirty="0" smtClean="0"/>
              <a:t>로그인</a:t>
            </a:r>
            <a:r>
              <a:rPr lang="en-US" altLang="ko-KR" sz="1800" dirty="0" smtClean="0"/>
              <a:t>’, ‘</a:t>
            </a:r>
            <a:r>
              <a:rPr lang="ko-KR" altLang="en-US" sz="1800" dirty="0" smtClean="0"/>
              <a:t>회원가입</a:t>
            </a:r>
            <a:r>
              <a:rPr lang="en-US" altLang="ko-KR" sz="1800" dirty="0" smtClean="0"/>
              <a:t>’</a:t>
            </a:r>
            <a:r>
              <a:rPr lang="ko-KR" altLang="en-US" sz="1800" dirty="0" smtClean="0"/>
              <a:t> 각각의 페이지로 이동할 수 있습니다</a:t>
            </a:r>
            <a:r>
              <a:rPr lang="en-US" altLang="ko-KR" sz="1800" dirty="0" smtClean="0"/>
              <a:t>. </a:t>
            </a:r>
          </a:p>
          <a:p>
            <a:r>
              <a:rPr lang="en-US" altLang="ko-KR" sz="1800" dirty="0" smtClean="0"/>
              <a:t>‘</a:t>
            </a:r>
            <a:r>
              <a:rPr lang="ko-KR" altLang="en-US" sz="1800" dirty="0" smtClean="0"/>
              <a:t>로그인</a:t>
            </a:r>
            <a:r>
              <a:rPr lang="en-US" altLang="ko-KR" sz="1800" dirty="0" smtClean="0"/>
              <a:t>’</a:t>
            </a:r>
            <a:r>
              <a:rPr lang="ko-KR" altLang="en-US" sz="1800" dirty="0" smtClean="0"/>
              <a:t>페이지에서 </a:t>
            </a:r>
            <a:r>
              <a:rPr lang="en-US" altLang="ko-KR" sz="1800" dirty="0" smtClean="0"/>
              <a:t>ID</a:t>
            </a:r>
            <a:r>
              <a:rPr lang="ko-KR" altLang="en-US" sz="1800" dirty="0" smtClean="0"/>
              <a:t>및 비밀번호를 입력하고 불러올 수 있습니다</a:t>
            </a:r>
            <a:r>
              <a:rPr lang="en-US" altLang="ko-KR" sz="1800" dirty="0" smtClean="0"/>
              <a:t>.</a:t>
            </a:r>
          </a:p>
          <a:p>
            <a:r>
              <a:rPr lang="en-US" altLang="ko-KR" sz="1800" dirty="0" smtClean="0"/>
              <a:t>‘</a:t>
            </a:r>
            <a:r>
              <a:rPr lang="ko-KR" altLang="en-US" sz="1800" dirty="0" smtClean="0"/>
              <a:t>회원가입</a:t>
            </a:r>
            <a:r>
              <a:rPr lang="en-US" altLang="ko-KR" sz="1800" dirty="0" smtClean="0"/>
              <a:t>’</a:t>
            </a:r>
            <a:r>
              <a:rPr lang="ko-KR" altLang="en-US" sz="1800" dirty="0" smtClean="0"/>
              <a:t>페이지에서 이름</a:t>
            </a:r>
            <a:r>
              <a:rPr lang="en-US" altLang="ko-KR" sz="1800" dirty="0" smtClean="0"/>
              <a:t>, ID, </a:t>
            </a:r>
            <a:r>
              <a:rPr lang="ko-KR" altLang="en-US" sz="1800" dirty="0" smtClean="0"/>
              <a:t>비밀번호를 저장할 수 있습니다</a:t>
            </a:r>
            <a:r>
              <a:rPr lang="en-US" altLang="ko-KR" sz="1800" dirty="0" smtClean="0"/>
              <a:t>.</a:t>
            </a:r>
          </a:p>
          <a:p>
            <a:r>
              <a:rPr lang="en-US" altLang="ko-KR" sz="1800" dirty="0" smtClean="0"/>
              <a:t>‘</a:t>
            </a:r>
            <a:r>
              <a:rPr lang="ko-KR" altLang="en-US" sz="1800" dirty="0" smtClean="0"/>
              <a:t>메뉴</a:t>
            </a:r>
            <a:r>
              <a:rPr lang="en-US" altLang="ko-KR" sz="1800" dirty="0" smtClean="0"/>
              <a:t>’</a:t>
            </a:r>
            <a:r>
              <a:rPr lang="ko-KR" altLang="en-US" sz="1800" dirty="0" smtClean="0"/>
              <a:t>페이지에서 </a:t>
            </a:r>
            <a:r>
              <a:rPr lang="ko-KR" altLang="en-US" sz="1800" dirty="0" err="1" smtClean="0"/>
              <a:t>메뉴명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가격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기타정보를 확인할 수 있습니다</a:t>
            </a:r>
            <a:r>
              <a:rPr lang="en-US" altLang="ko-KR" sz="1800" dirty="0" smtClean="0"/>
              <a:t>.</a:t>
            </a:r>
          </a:p>
          <a:p>
            <a:r>
              <a:rPr lang="en-US" altLang="ko-KR" sz="1800" dirty="0" smtClean="0"/>
              <a:t>‘</a:t>
            </a:r>
            <a:r>
              <a:rPr lang="ko-KR" altLang="en-US" sz="1800" dirty="0" smtClean="0"/>
              <a:t>서비스</a:t>
            </a:r>
            <a:r>
              <a:rPr lang="en-US" altLang="ko-KR" sz="1800" dirty="0" smtClean="0"/>
              <a:t>’</a:t>
            </a:r>
            <a:r>
              <a:rPr lang="ko-KR" altLang="en-US" sz="1800" dirty="0" smtClean="0"/>
              <a:t>페이지에서 비즈니스 및 서비스의 개요를 확인할 수 있습니다</a:t>
            </a:r>
            <a:r>
              <a:rPr lang="en-US" altLang="ko-KR" sz="1800" dirty="0" smtClean="0"/>
              <a:t>.</a:t>
            </a:r>
          </a:p>
          <a:p>
            <a:r>
              <a:rPr lang="en-US" altLang="ko-KR" sz="1800" dirty="0" smtClean="0"/>
              <a:t>‘</a:t>
            </a:r>
            <a:r>
              <a:rPr lang="ko-KR" altLang="en-US" sz="1800" dirty="0" smtClean="0"/>
              <a:t>예약</a:t>
            </a:r>
            <a:r>
              <a:rPr lang="en-US" altLang="ko-KR" sz="1800" dirty="0" smtClean="0"/>
              <a:t>’</a:t>
            </a:r>
            <a:r>
              <a:rPr lang="ko-KR" altLang="en-US" sz="1800" dirty="0" smtClean="0"/>
              <a:t>페이지에서 날짜를 선택하고 원하는 서비스를 예약할 수 있습니다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예약완료 시 예약완료 팝업으로 확인할 수 있습니다</a:t>
            </a:r>
            <a:r>
              <a:rPr lang="en-US" altLang="ko-KR" sz="1800" dirty="0" smtClean="0"/>
              <a:t>.</a:t>
            </a:r>
          </a:p>
          <a:p>
            <a:r>
              <a:rPr lang="en-US" altLang="ko-KR" sz="1800" dirty="0" smtClean="0"/>
              <a:t>‘</a:t>
            </a:r>
            <a:r>
              <a:rPr lang="ko-KR" altLang="en-US" sz="1800" dirty="0" err="1" smtClean="0"/>
              <a:t>게시판메인</a:t>
            </a:r>
            <a:r>
              <a:rPr lang="en-US" altLang="ko-KR" sz="1800" dirty="0" smtClean="0"/>
              <a:t>’</a:t>
            </a:r>
            <a:r>
              <a:rPr lang="ko-KR" altLang="en-US" sz="1800" dirty="0" smtClean="0"/>
              <a:t>페이지에서 </a:t>
            </a:r>
            <a:r>
              <a:rPr lang="ko-KR" altLang="en-US" sz="1800" dirty="0" err="1" smtClean="0"/>
              <a:t>게시글을</a:t>
            </a:r>
            <a:r>
              <a:rPr lang="ko-KR" altLang="en-US" sz="1800" dirty="0" smtClean="0"/>
              <a:t> 확인할 수 있습니다</a:t>
            </a:r>
            <a:r>
              <a:rPr lang="en-US" altLang="ko-KR" sz="1800" dirty="0" smtClean="0"/>
              <a:t>.</a:t>
            </a:r>
          </a:p>
          <a:p>
            <a:r>
              <a:rPr lang="en-US" altLang="ko-KR" sz="1800" dirty="0" smtClean="0"/>
              <a:t>‘</a:t>
            </a:r>
            <a:r>
              <a:rPr lang="ko-KR" altLang="en-US" sz="1800" dirty="0" smtClean="0"/>
              <a:t>게시판리스트</a:t>
            </a:r>
            <a:r>
              <a:rPr lang="en-US" altLang="ko-KR" sz="1800" dirty="0" smtClean="0"/>
              <a:t>’</a:t>
            </a:r>
            <a:r>
              <a:rPr lang="ko-KR" altLang="en-US" sz="1800" dirty="0" smtClean="0"/>
              <a:t>페이지에서 </a:t>
            </a:r>
            <a:r>
              <a:rPr lang="ko-KR" altLang="en-US" sz="1800" dirty="0" err="1" smtClean="0"/>
              <a:t>게시글들의</a:t>
            </a:r>
            <a:r>
              <a:rPr lang="ko-KR" altLang="en-US" sz="1800" dirty="0" smtClean="0"/>
              <a:t> 목록을 확인하고 글로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목록으로 페이지이동 할 수 있습니다</a:t>
            </a:r>
            <a:r>
              <a:rPr lang="en-US" altLang="ko-KR" sz="1800" dirty="0" smtClean="0"/>
              <a:t>.</a:t>
            </a:r>
          </a:p>
          <a:p>
            <a:r>
              <a:rPr lang="en-US" altLang="ko-KR" sz="1800" dirty="0" smtClean="0"/>
              <a:t>‘</a:t>
            </a:r>
            <a:r>
              <a:rPr lang="ko-KR" altLang="en-US" sz="1800" dirty="0" err="1" smtClean="0"/>
              <a:t>게시글작성</a:t>
            </a:r>
            <a:r>
              <a:rPr lang="en-US" altLang="ko-KR" sz="1800" dirty="0" smtClean="0"/>
              <a:t>’</a:t>
            </a:r>
            <a:r>
              <a:rPr lang="ko-KR" altLang="en-US" sz="1800" dirty="0" smtClean="0"/>
              <a:t>페이지에서 </a:t>
            </a:r>
            <a:r>
              <a:rPr lang="ko-KR" altLang="en-US" sz="1800" dirty="0" err="1" smtClean="0"/>
              <a:t>게시글을</a:t>
            </a:r>
            <a:r>
              <a:rPr lang="ko-KR" altLang="en-US" sz="1800" dirty="0" smtClean="0"/>
              <a:t> 작성 또는 수정할 수 있습니다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60631" y="208002"/>
            <a:ext cx="294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Description of the website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3225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직선 연결선 55"/>
          <p:cNvCxnSpPr/>
          <p:nvPr/>
        </p:nvCxnSpPr>
        <p:spPr>
          <a:xfrm>
            <a:off x="4534677" y="3661613"/>
            <a:ext cx="0" cy="5440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5980922" y="1448622"/>
            <a:ext cx="0" cy="5440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1529484" y="3498218"/>
            <a:ext cx="89387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5971591" y="2189811"/>
            <a:ext cx="0" cy="5440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558212" y="3554894"/>
            <a:ext cx="0" cy="5440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558212" y="4459964"/>
            <a:ext cx="0" cy="5440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534677" y="4459964"/>
            <a:ext cx="0" cy="5440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567126" y="4511603"/>
            <a:ext cx="0" cy="5440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515600" y="3718505"/>
            <a:ext cx="0" cy="5440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567126" y="3718505"/>
            <a:ext cx="0" cy="5440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4051858" y="1964689"/>
            <a:ext cx="3851167" cy="44057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89366" y="3277931"/>
            <a:ext cx="1970116" cy="4405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544014" y="3277931"/>
            <a:ext cx="1970116" cy="44057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596007" y="3277931"/>
            <a:ext cx="1970116" cy="44057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513331" y="3277931"/>
            <a:ext cx="1970116" cy="4405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513331" y="4103110"/>
            <a:ext cx="1970116" cy="4405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596007" y="4103110"/>
            <a:ext cx="1970116" cy="44057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596007" y="4928289"/>
            <a:ext cx="1970116" cy="44057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540312" y="4911603"/>
            <a:ext cx="1970116" cy="44057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89366" y="4098954"/>
            <a:ext cx="1970116" cy="4405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89366" y="4928289"/>
            <a:ext cx="1970116" cy="4405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558212" y="2733871"/>
            <a:ext cx="89387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558212" y="2733871"/>
            <a:ext cx="0" cy="5440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534677" y="2733871"/>
            <a:ext cx="0" cy="5440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567126" y="2733871"/>
            <a:ext cx="0" cy="5440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496939" y="2733871"/>
            <a:ext cx="0" cy="5440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124131" y="1992682"/>
            <a:ext cx="3694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메인화면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9366" y="3304908"/>
            <a:ext cx="1970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메뉴 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9366" y="4116727"/>
            <a:ext cx="1970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메뉴판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89366" y="4952067"/>
            <a:ext cx="1970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제공 서비스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547716" y="3304908"/>
            <a:ext cx="1970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예약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544014" y="4939524"/>
            <a:ext cx="1970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예약 완료 팝업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596007" y="3304908"/>
            <a:ext cx="1970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게시판메인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596007" y="4126058"/>
            <a:ext cx="1970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게시판리스트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596007" y="4952067"/>
            <a:ext cx="1970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게시글작성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26364" y="3304908"/>
            <a:ext cx="1970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회원가입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526364" y="4135389"/>
            <a:ext cx="1970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 인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아웃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4992162" y="1007943"/>
            <a:ext cx="1970116" cy="4405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5005195" y="1038337"/>
            <a:ext cx="1970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업체소개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7091" y="186809"/>
            <a:ext cx="1497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  Storyboard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3540312" y="4103110"/>
            <a:ext cx="1970116" cy="44057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3549619" y="4143574"/>
            <a:ext cx="1970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날짜 예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약</a:t>
            </a:r>
          </a:p>
        </p:txBody>
      </p:sp>
    </p:spTree>
    <p:extLst>
      <p:ext uri="{BB962C8B-B14F-4D97-AF65-F5344CB8AC3E}">
        <p14:creationId xmlns:p14="http://schemas.microsoft.com/office/powerpoint/2010/main" val="1858657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912" y="1968760"/>
            <a:ext cx="5225088" cy="3484756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3405"/>
            <a:ext cx="5920177" cy="3298805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37" name="TextBox 36"/>
          <p:cNvSpPr txBox="1"/>
          <p:nvPr/>
        </p:nvSpPr>
        <p:spPr>
          <a:xfrm>
            <a:off x="261257" y="2353285"/>
            <a:ext cx="5658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유기묘와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함께하는 고양이 카페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</a:t>
            </a: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41646" y="5716396"/>
            <a:ext cx="5036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길고양이들의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행복을 지켜주세요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</a:t>
            </a: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415"/>
            <a:ext cx="12192000" cy="1774894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0" y="1662280"/>
            <a:ext cx="12192000" cy="306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1087891" y="1682430"/>
            <a:ext cx="821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회원가입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444071" y="1677020"/>
            <a:ext cx="821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7091" y="1677020"/>
            <a:ext cx="107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메뉴 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 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46724" y="1691761"/>
            <a:ext cx="107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예약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98921" y="1679940"/>
            <a:ext cx="107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1166327" y="1691761"/>
            <a:ext cx="0" cy="26225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1996751" y="1691761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2343999" y="-103416"/>
            <a:ext cx="7681679" cy="1734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1900204" y="298586"/>
            <a:ext cx="8425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n w="6600" cmpd="dbl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고양이 카페 </a:t>
            </a:r>
            <a:r>
              <a:rPr lang="en-US" altLang="ko-KR" sz="4800" b="1" dirty="0" smtClean="0">
                <a:ln w="6600" cmpd="dbl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4800" b="1" dirty="0" smtClean="0">
                <a:ln w="6600" cmpd="dbl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고양아 멍멍 울어봐</a:t>
            </a:r>
            <a:endParaRPr lang="ko-KR" altLang="en-US" sz="4800" b="1" dirty="0">
              <a:ln w="6600" cmpd="dbl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7091" y="-13216"/>
            <a:ext cx="2797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 </a:t>
            </a:r>
            <a:r>
              <a:rPr lang="en-US" altLang="ko-KR" dirty="0" smtClean="0"/>
              <a:t>Wireframe : </a:t>
            </a:r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-22032" y="6531428"/>
            <a:ext cx="12214032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198921" y="6562339"/>
            <a:ext cx="1800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SeoulTech.Univ.MISPD</a:t>
            </a:r>
            <a:endParaRPr lang="ko-KR" altLang="en-US" sz="1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119368" y="6547023"/>
            <a:ext cx="1096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조장</a:t>
            </a:r>
            <a:r>
              <a:rPr lang="en-US" altLang="ko-KR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김준하</a:t>
            </a:r>
            <a:endParaRPr lang="ko-KR" altLang="en-US" sz="1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63444" y="6547023"/>
            <a:ext cx="2651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조원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김종화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정태상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정수민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최성현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1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141129" y="6553008"/>
            <a:ext cx="1096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소개</a:t>
            </a:r>
            <a:endParaRPr lang="ko-KR" altLang="en-US" sz="12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4037053" y="6569635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5215811" y="6558328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8005665" y="6535139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140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415"/>
            <a:ext cx="12192000" cy="177489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662280"/>
            <a:ext cx="12192000" cy="306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087891" y="1682430"/>
            <a:ext cx="821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회원가입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44071" y="1677020"/>
            <a:ext cx="821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091" y="1677020"/>
            <a:ext cx="107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메뉴 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 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46724" y="1691761"/>
            <a:ext cx="107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예약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98921" y="1679940"/>
            <a:ext cx="107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66327" y="1691761"/>
            <a:ext cx="0" cy="26225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996751" y="1691761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343999" y="-103416"/>
            <a:ext cx="7681679" cy="1734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00204" y="298586"/>
            <a:ext cx="8425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n w="6600" cmpd="dbl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고양이 카페 </a:t>
            </a:r>
            <a:r>
              <a:rPr lang="en-US" altLang="ko-KR" sz="4800" b="1" dirty="0" smtClean="0">
                <a:ln w="6600" cmpd="dbl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4800" b="1" dirty="0" smtClean="0">
                <a:ln w="6600" cmpd="dbl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고양아 멍멍 울어봐</a:t>
            </a:r>
            <a:endParaRPr lang="ko-KR" altLang="en-US" sz="4800" b="1" dirty="0">
              <a:ln w="6600" cmpd="dbl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-22032" y="6531428"/>
            <a:ext cx="12214032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198921" y="6562339"/>
            <a:ext cx="1800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SeoulTech.Univ.MISPD</a:t>
            </a:r>
            <a:endParaRPr lang="ko-KR" altLang="en-US" sz="1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19368" y="6547023"/>
            <a:ext cx="1096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조장</a:t>
            </a:r>
            <a:r>
              <a:rPr lang="en-US" altLang="ko-KR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김준하</a:t>
            </a:r>
            <a:endParaRPr lang="ko-KR" altLang="en-US" sz="1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63444" y="6547023"/>
            <a:ext cx="2651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조원 </a:t>
            </a:r>
            <a:r>
              <a:rPr lang="en-US" altLang="ko-KR" sz="12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2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김종화</a:t>
            </a:r>
            <a:r>
              <a:rPr lang="en-US" altLang="ko-KR" sz="12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정태상 </a:t>
            </a:r>
            <a:r>
              <a:rPr lang="en-US" altLang="ko-KR" sz="12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정수민</a:t>
            </a:r>
            <a:r>
              <a:rPr lang="en-US" altLang="ko-KR" sz="12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최성현</a:t>
            </a:r>
            <a:r>
              <a:rPr lang="en-US" altLang="ko-KR" sz="12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12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141129" y="6553008"/>
            <a:ext cx="1096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소개</a:t>
            </a:r>
            <a:endParaRPr lang="ko-KR" altLang="en-US" sz="12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4037053" y="6569635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5215811" y="6558328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8005665" y="6535139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>
            <a:spLocks/>
          </p:cNvSpPr>
          <p:nvPr/>
        </p:nvSpPr>
        <p:spPr>
          <a:xfrm>
            <a:off x="4134836" y="3471158"/>
            <a:ext cx="3377514" cy="42013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ID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직사각형 27"/>
          <p:cNvSpPr>
            <a:spLocks/>
          </p:cNvSpPr>
          <p:nvPr/>
        </p:nvSpPr>
        <p:spPr>
          <a:xfrm>
            <a:off x="4134836" y="3971496"/>
            <a:ext cx="3377514" cy="42013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</a:rPr>
              <a:t>비밀번호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직사각형 26"/>
          <p:cNvSpPr>
            <a:spLocks/>
          </p:cNvSpPr>
          <p:nvPr/>
        </p:nvSpPr>
        <p:spPr>
          <a:xfrm>
            <a:off x="3389530" y="2436226"/>
            <a:ext cx="4908182" cy="346249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>
            <a:spLocks/>
          </p:cNvSpPr>
          <p:nvPr/>
        </p:nvSpPr>
        <p:spPr>
          <a:xfrm>
            <a:off x="4132436" y="5094335"/>
            <a:ext cx="1660764" cy="575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회원가입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>
            <a:spLocks/>
          </p:cNvSpPr>
          <p:nvPr/>
        </p:nvSpPr>
        <p:spPr>
          <a:xfrm>
            <a:off x="5881759" y="5095854"/>
            <a:ext cx="1660764" cy="575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로그인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45" y="2436226"/>
            <a:ext cx="2980973" cy="346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397" y="2436225"/>
            <a:ext cx="3462493" cy="346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87091" y="-13216"/>
            <a:ext cx="2335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 </a:t>
            </a:r>
            <a:r>
              <a:rPr lang="en-US" altLang="ko-KR" dirty="0" smtClean="0"/>
              <a:t>Wireframe : </a:t>
            </a:r>
            <a:r>
              <a:rPr lang="ko-KR" altLang="en-US" dirty="0" smtClean="0"/>
              <a:t>로그인</a:t>
            </a:r>
            <a:endParaRPr lang="ko-KR" altLang="en-US" dirty="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384" y="2529671"/>
            <a:ext cx="814474" cy="8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1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415"/>
            <a:ext cx="12192000" cy="177489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662280"/>
            <a:ext cx="12192000" cy="306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087891" y="1682430"/>
            <a:ext cx="821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회원가입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44071" y="1677020"/>
            <a:ext cx="821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091" y="1677020"/>
            <a:ext cx="107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메뉴 </a:t>
            </a:r>
            <a:r>
              <a:rPr lang="en-US" altLang="ko-KR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 </a:t>
            </a:r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46724" y="1691761"/>
            <a:ext cx="107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예약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98921" y="1679940"/>
            <a:ext cx="107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66327" y="1691761"/>
            <a:ext cx="0" cy="26225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996751" y="1691761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343999" y="-103416"/>
            <a:ext cx="7681679" cy="1734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00204" y="298586"/>
            <a:ext cx="8425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n w="6600" cmpd="dbl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고양이 카페 </a:t>
            </a:r>
            <a:r>
              <a:rPr lang="en-US" altLang="ko-KR" sz="4800" b="1" dirty="0" smtClean="0">
                <a:ln w="6600" cmpd="dbl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4800" b="1" dirty="0" smtClean="0">
                <a:ln w="6600" cmpd="dbl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고양아 멍멍 울어봐</a:t>
            </a:r>
            <a:endParaRPr lang="ko-KR" altLang="en-US" sz="4800" b="1" dirty="0">
              <a:ln w="6600" cmpd="dbl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-22032" y="6531428"/>
            <a:ext cx="12214032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198921" y="6562339"/>
            <a:ext cx="1800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SeoulTech.Univ.MISPD</a:t>
            </a:r>
            <a:endParaRPr lang="ko-KR" altLang="en-US" sz="1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19368" y="6547023"/>
            <a:ext cx="1096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조장</a:t>
            </a:r>
            <a:r>
              <a:rPr lang="en-US" altLang="ko-KR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김준하</a:t>
            </a:r>
            <a:endParaRPr lang="ko-KR" altLang="en-US" sz="1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63444" y="6547023"/>
            <a:ext cx="2651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조원 </a:t>
            </a:r>
            <a:r>
              <a:rPr lang="en-US" altLang="ko-KR" sz="12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2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김종화</a:t>
            </a:r>
            <a:r>
              <a:rPr lang="en-US" altLang="ko-KR" sz="12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정태상 </a:t>
            </a:r>
            <a:r>
              <a:rPr lang="en-US" altLang="ko-KR" sz="12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정수민</a:t>
            </a:r>
            <a:r>
              <a:rPr lang="en-US" altLang="ko-KR" sz="12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최성현</a:t>
            </a:r>
            <a:r>
              <a:rPr lang="en-US" altLang="ko-KR" sz="12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12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141129" y="6553008"/>
            <a:ext cx="1096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소개</a:t>
            </a:r>
            <a:endParaRPr lang="ko-KR" altLang="en-US" sz="12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4037053" y="6569635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5215811" y="6558328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8005665" y="6535139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>
            <a:spLocks/>
          </p:cNvSpPr>
          <p:nvPr/>
        </p:nvSpPr>
        <p:spPr>
          <a:xfrm>
            <a:off x="4134836" y="3471158"/>
            <a:ext cx="3377514" cy="42013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ID </a:t>
            </a:r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</a:rPr>
              <a:t>입력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1" name="직사각형 60"/>
          <p:cNvSpPr>
            <a:spLocks/>
          </p:cNvSpPr>
          <p:nvPr/>
        </p:nvSpPr>
        <p:spPr>
          <a:xfrm>
            <a:off x="4134836" y="3971496"/>
            <a:ext cx="3377514" cy="42013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</a:rPr>
              <a:t>비밀번호 입력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2" name="직사각형 61"/>
          <p:cNvSpPr>
            <a:spLocks/>
          </p:cNvSpPr>
          <p:nvPr/>
        </p:nvSpPr>
        <p:spPr>
          <a:xfrm>
            <a:off x="3389530" y="2436226"/>
            <a:ext cx="4908182" cy="346249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>
            <a:spLocks/>
          </p:cNvSpPr>
          <p:nvPr/>
        </p:nvSpPr>
        <p:spPr>
          <a:xfrm>
            <a:off x="4132436" y="5094335"/>
            <a:ext cx="1660764" cy="575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로그인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5" name="직사각형 64"/>
          <p:cNvSpPr>
            <a:spLocks/>
          </p:cNvSpPr>
          <p:nvPr/>
        </p:nvSpPr>
        <p:spPr>
          <a:xfrm>
            <a:off x="5881759" y="5095854"/>
            <a:ext cx="1660764" cy="57599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가입하기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45" y="2436226"/>
            <a:ext cx="2980973" cy="346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397" y="2436225"/>
            <a:ext cx="3462493" cy="346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직사각형 67"/>
          <p:cNvSpPr>
            <a:spLocks/>
          </p:cNvSpPr>
          <p:nvPr/>
        </p:nvSpPr>
        <p:spPr>
          <a:xfrm>
            <a:off x="4134836" y="4453410"/>
            <a:ext cx="3377514" cy="42013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bg2">
                    <a:lumMod val="75000"/>
                  </a:schemeClr>
                </a:solidFill>
              </a:rPr>
              <a:t>비밀번호 재입력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7091" y="-13216"/>
            <a:ext cx="2566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 </a:t>
            </a:r>
            <a:r>
              <a:rPr lang="en-US" altLang="ko-KR" dirty="0" smtClean="0"/>
              <a:t>Wireframe :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384" y="2539196"/>
            <a:ext cx="814474" cy="8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9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415"/>
            <a:ext cx="12192000" cy="177489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662280"/>
            <a:ext cx="12192000" cy="306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087891" y="1682430"/>
            <a:ext cx="821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회원가입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44071" y="1677020"/>
            <a:ext cx="821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091" y="1677020"/>
            <a:ext cx="107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메뉴 </a:t>
            </a:r>
            <a:r>
              <a:rPr lang="en-US" altLang="ko-KR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 </a:t>
            </a:r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46724" y="1691761"/>
            <a:ext cx="107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예약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98921" y="1679940"/>
            <a:ext cx="107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66327" y="1691761"/>
            <a:ext cx="0" cy="26225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996751" y="1691761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425960" y="-103415"/>
            <a:ext cx="7681679" cy="1598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00204" y="298586"/>
            <a:ext cx="8425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n w="6600" cmpd="dbl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고양이 카페 </a:t>
            </a:r>
            <a:r>
              <a:rPr lang="en-US" altLang="ko-KR" sz="4800" b="1" dirty="0" smtClean="0">
                <a:ln w="6600" cmpd="dbl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4800" b="1" dirty="0" smtClean="0">
                <a:ln w="6600" cmpd="dbl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고양아 멍멍 울어봐</a:t>
            </a:r>
            <a:endParaRPr lang="ko-KR" altLang="en-US" sz="4800" b="1" dirty="0">
              <a:ln w="6600" cmpd="dbl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-22032" y="6531428"/>
            <a:ext cx="12214032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198921" y="6562339"/>
            <a:ext cx="1800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SeoulTech.Univ.MISPD</a:t>
            </a:r>
            <a:endParaRPr lang="ko-KR" altLang="en-US" sz="1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19368" y="6547023"/>
            <a:ext cx="1096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조장</a:t>
            </a:r>
            <a:r>
              <a:rPr lang="en-US" altLang="ko-KR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김준하</a:t>
            </a:r>
            <a:endParaRPr lang="ko-KR" altLang="en-US" sz="1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63444" y="6547023"/>
            <a:ext cx="2651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조원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김종화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정태상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정수민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최성현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1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141129" y="6553008"/>
            <a:ext cx="1096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소개</a:t>
            </a:r>
            <a:endParaRPr lang="ko-KR" altLang="en-US" sz="12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4037053" y="6569635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5215811" y="6558328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8005665" y="6535139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61257" y="2136272"/>
            <a:ext cx="3171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Cambria" panose="02040503050406030204" pitchFamily="18" charset="0"/>
                <a:ea typeface="나눔스퀘어라운드 Bold" panose="020B0600000101010101" pitchFamily="50" charset="-127"/>
              </a:rPr>
              <a:t>MENU</a:t>
            </a:r>
            <a:endParaRPr lang="ko-KR" altLang="en-US" sz="2800" dirty="0">
              <a:latin typeface="Cambria" panose="02040503050406030204" pitchFamily="18" charset="0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87" y="1977221"/>
            <a:ext cx="814474" cy="8144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89" y="2827004"/>
            <a:ext cx="9921564" cy="34071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88954" y="3718517"/>
            <a:ext cx="437337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lt"/>
                <a:ea typeface="210 직장인의한마디 R" panose="02020603020101020101" pitchFamily="18" charset="-127"/>
              </a:rPr>
              <a:t>COFFEE</a:t>
            </a:r>
          </a:p>
          <a:p>
            <a:r>
              <a:rPr lang="ko-KR" altLang="en-US" dirty="0" err="1" smtClean="0">
                <a:latin typeface="+mj-lt"/>
                <a:ea typeface="210 직장인의한마디 R" panose="02020603020101020101" pitchFamily="18" charset="-127"/>
              </a:rPr>
              <a:t>아메리카노</a:t>
            </a:r>
            <a:r>
              <a:rPr lang="ko-KR" altLang="en-US" dirty="0" smtClean="0">
                <a:latin typeface="+mj-lt"/>
                <a:ea typeface="210 직장인의한마디 R" panose="02020603020101020101" pitchFamily="18" charset="-127"/>
              </a:rPr>
              <a:t> </a:t>
            </a:r>
            <a:r>
              <a:rPr lang="en-US" altLang="ko-KR" dirty="0" smtClean="0">
                <a:latin typeface="+mj-lt"/>
                <a:ea typeface="210 직장인의한마디 R" panose="02020603020101020101" pitchFamily="18" charset="-127"/>
              </a:rPr>
              <a:t>( ICE / HOT )    3500 / 4000</a:t>
            </a:r>
          </a:p>
          <a:p>
            <a:r>
              <a:rPr lang="ko-KR" altLang="en-US" dirty="0" err="1" smtClean="0">
                <a:latin typeface="+mj-lt"/>
                <a:ea typeface="210 직장인의한마디 R" panose="02020603020101020101" pitchFamily="18" charset="-127"/>
              </a:rPr>
              <a:t>카페라떼</a:t>
            </a:r>
            <a:r>
              <a:rPr lang="ko-KR" altLang="en-US" dirty="0" smtClean="0">
                <a:latin typeface="+mj-lt"/>
                <a:ea typeface="210 직장인의한마디 R" panose="02020603020101020101" pitchFamily="18" charset="-127"/>
              </a:rPr>
              <a:t>    </a:t>
            </a:r>
            <a:r>
              <a:rPr lang="en-US" altLang="ko-KR" dirty="0" smtClean="0">
                <a:latin typeface="+mj-lt"/>
                <a:ea typeface="210 직장인의한마디 R" panose="02020603020101020101" pitchFamily="18" charset="-127"/>
              </a:rPr>
              <a:t>( ICE / HOT )    4500 / 5000</a:t>
            </a:r>
          </a:p>
          <a:p>
            <a:r>
              <a:rPr lang="ko-KR" altLang="en-US" dirty="0" err="1" smtClean="0">
                <a:latin typeface="+mj-lt"/>
                <a:ea typeface="210 직장인의한마디 R" panose="02020603020101020101" pitchFamily="18" charset="-127"/>
              </a:rPr>
              <a:t>고구마라떼</a:t>
            </a:r>
            <a:r>
              <a:rPr lang="ko-KR" altLang="en-US" dirty="0" smtClean="0">
                <a:latin typeface="+mj-lt"/>
                <a:ea typeface="210 직장인의한마디 R" panose="02020603020101020101" pitchFamily="18" charset="-127"/>
              </a:rPr>
              <a:t> </a:t>
            </a:r>
            <a:r>
              <a:rPr lang="en-US" altLang="ko-KR" dirty="0" smtClean="0">
                <a:latin typeface="+mj-lt"/>
                <a:ea typeface="210 직장인의한마디 R" panose="02020603020101020101" pitchFamily="18" charset="-127"/>
              </a:rPr>
              <a:t>( ICE / HOT )    4500 / 5000</a:t>
            </a:r>
          </a:p>
          <a:p>
            <a:r>
              <a:rPr lang="ko-KR" altLang="en-US" dirty="0" err="1" smtClean="0">
                <a:latin typeface="+mj-lt"/>
                <a:ea typeface="210 직장인의한마디 R" panose="02020603020101020101" pitchFamily="18" charset="-127"/>
              </a:rPr>
              <a:t>녹차라떼</a:t>
            </a:r>
            <a:r>
              <a:rPr lang="ko-KR" altLang="en-US" dirty="0" smtClean="0">
                <a:latin typeface="+mj-lt"/>
                <a:ea typeface="210 직장인의한마디 R" panose="02020603020101020101" pitchFamily="18" charset="-127"/>
              </a:rPr>
              <a:t>    </a:t>
            </a:r>
            <a:r>
              <a:rPr lang="en-US" altLang="ko-KR" dirty="0" smtClean="0">
                <a:latin typeface="+mj-lt"/>
                <a:ea typeface="210 직장인의한마디 R" panose="02020603020101020101" pitchFamily="18" charset="-127"/>
              </a:rPr>
              <a:t>( ICE / HOT )    4500 / 5000</a:t>
            </a:r>
          </a:p>
          <a:p>
            <a:r>
              <a:rPr lang="ko-KR" altLang="en-US" dirty="0" err="1" smtClean="0">
                <a:latin typeface="+mj-lt"/>
                <a:ea typeface="210 직장인의한마디 R" panose="02020603020101020101" pitchFamily="18" charset="-127"/>
              </a:rPr>
              <a:t>초코라뗴</a:t>
            </a:r>
            <a:r>
              <a:rPr lang="ko-KR" altLang="en-US" dirty="0" smtClean="0">
                <a:latin typeface="+mj-lt"/>
                <a:ea typeface="210 직장인의한마디 R" panose="02020603020101020101" pitchFamily="18" charset="-127"/>
              </a:rPr>
              <a:t>    </a:t>
            </a:r>
            <a:r>
              <a:rPr lang="en-US" altLang="ko-KR" dirty="0" smtClean="0">
                <a:latin typeface="+mj-lt"/>
                <a:ea typeface="210 직장인의한마디 R" panose="02020603020101020101" pitchFamily="18" charset="-127"/>
              </a:rPr>
              <a:t>( ICE / HOT )    4000 / 4500</a:t>
            </a:r>
          </a:p>
          <a:p>
            <a:endParaRPr lang="en-US" altLang="ko-KR" dirty="0" smtClean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54440" y="3718516"/>
            <a:ext cx="43878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lt"/>
                <a:ea typeface="210 직장인의한마디 R" panose="02020603020101020101" pitchFamily="18" charset="-127"/>
              </a:rPr>
              <a:t>NON COFFEE</a:t>
            </a:r>
          </a:p>
          <a:p>
            <a:r>
              <a:rPr lang="ko-KR" altLang="en-US" dirty="0" err="1" smtClean="0">
                <a:latin typeface="+mj-lt"/>
                <a:ea typeface="210 직장인의한마디 R" panose="02020603020101020101" pitchFamily="18" charset="-127"/>
              </a:rPr>
              <a:t>아이스티</a:t>
            </a:r>
            <a:r>
              <a:rPr lang="ko-KR" altLang="en-US" dirty="0" smtClean="0">
                <a:latin typeface="+mj-lt"/>
                <a:ea typeface="210 직장인의한마디 R" panose="02020603020101020101" pitchFamily="18" charset="-127"/>
              </a:rPr>
              <a:t>    </a:t>
            </a:r>
            <a:r>
              <a:rPr lang="en-US" altLang="ko-KR" dirty="0" smtClean="0">
                <a:latin typeface="+mj-lt"/>
                <a:ea typeface="210 직장인의한마디 R" panose="02020603020101020101" pitchFamily="18" charset="-127"/>
              </a:rPr>
              <a:t>( ICE / HOT )    3500 / 4000</a:t>
            </a:r>
          </a:p>
          <a:p>
            <a:r>
              <a:rPr lang="ko-KR" altLang="en-US" dirty="0" smtClean="0">
                <a:latin typeface="+mj-lt"/>
                <a:ea typeface="210 직장인의한마디 R" panose="02020603020101020101" pitchFamily="18" charset="-127"/>
              </a:rPr>
              <a:t>오렌지주스 </a:t>
            </a:r>
            <a:r>
              <a:rPr lang="en-US" altLang="ko-KR" dirty="0" smtClean="0">
                <a:latin typeface="+mj-lt"/>
                <a:ea typeface="210 직장인의한마디 R" panose="02020603020101020101" pitchFamily="18" charset="-127"/>
              </a:rPr>
              <a:t>( ICE / HOT )    3500 / 4000</a:t>
            </a:r>
          </a:p>
          <a:p>
            <a:r>
              <a:rPr lang="ko-KR" altLang="en-US" dirty="0" err="1" smtClean="0">
                <a:latin typeface="+mj-lt"/>
                <a:ea typeface="210 직장인의한마디 R" panose="02020603020101020101" pitchFamily="18" charset="-127"/>
              </a:rPr>
              <a:t>루이보스차</a:t>
            </a:r>
            <a:r>
              <a:rPr lang="ko-KR" altLang="en-US" dirty="0" smtClean="0">
                <a:latin typeface="+mj-lt"/>
                <a:ea typeface="210 직장인의한마디 R" panose="02020603020101020101" pitchFamily="18" charset="-127"/>
              </a:rPr>
              <a:t> </a:t>
            </a:r>
            <a:r>
              <a:rPr lang="en-US" altLang="ko-KR" dirty="0" smtClean="0">
                <a:latin typeface="+mj-lt"/>
                <a:ea typeface="210 직장인의한마디 R" panose="02020603020101020101" pitchFamily="18" charset="-127"/>
              </a:rPr>
              <a:t>( ICE / HOT )    4000 / 4500</a:t>
            </a:r>
          </a:p>
          <a:p>
            <a:r>
              <a:rPr lang="ko-KR" altLang="en-US" dirty="0" err="1" smtClean="0">
                <a:latin typeface="+mj-lt"/>
                <a:ea typeface="210 직장인의한마디 R" panose="02020603020101020101" pitchFamily="18" charset="-127"/>
              </a:rPr>
              <a:t>밀크티</a:t>
            </a:r>
            <a:r>
              <a:rPr lang="ko-KR" altLang="en-US" dirty="0" smtClean="0">
                <a:latin typeface="+mj-lt"/>
                <a:ea typeface="210 직장인의한마디 R" panose="02020603020101020101" pitchFamily="18" charset="-127"/>
              </a:rPr>
              <a:t>       </a:t>
            </a:r>
            <a:r>
              <a:rPr lang="en-US" altLang="ko-KR" dirty="0" smtClean="0">
                <a:latin typeface="+mj-lt"/>
                <a:ea typeface="210 직장인의한마디 R" panose="02020603020101020101" pitchFamily="18" charset="-127"/>
              </a:rPr>
              <a:t>( ICE / HOT )    4000 / 4500</a:t>
            </a:r>
          </a:p>
          <a:p>
            <a:r>
              <a:rPr lang="ko-KR" altLang="en-US" dirty="0" err="1" smtClean="0">
                <a:latin typeface="+mj-lt"/>
                <a:ea typeface="210 직장인의한마디 R" panose="02020603020101020101" pitchFamily="18" charset="-127"/>
              </a:rPr>
              <a:t>쟈스민티</a:t>
            </a:r>
            <a:r>
              <a:rPr lang="ko-KR" altLang="en-US" dirty="0" smtClean="0">
                <a:latin typeface="+mj-lt"/>
                <a:ea typeface="210 직장인의한마디 R" panose="02020603020101020101" pitchFamily="18" charset="-127"/>
              </a:rPr>
              <a:t>    </a:t>
            </a:r>
            <a:r>
              <a:rPr lang="en-US" altLang="ko-KR" dirty="0" smtClean="0">
                <a:latin typeface="+mj-lt"/>
                <a:ea typeface="210 직장인의한마디 R" panose="02020603020101020101" pitchFamily="18" charset="-127"/>
              </a:rPr>
              <a:t>( ICE / HOT )    4000 / 4500</a:t>
            </a:r>
          </a:p>
          <a:p>
            <a:endParaRPr lang="en-US" altLang="ko-KR" dirty="0" smtClean="0"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7091" y="-13216"/>
            <a:ext cx="2105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 </a:t>
            </a:r>
            <a:r>
              <a:rPr lang="en-US" altLang="ko-KR" dirty="0" smtClean="0"/>
              <a:t>Wireframe : </a:t>
            </a:r>
            <a:r>
              <a:rPr lang="ko-KR" altLang="en-US" dirty="0" smtClean="0"/>
              <a:t>메뉴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993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415"/>
            <a:ext cx="12192000" cy="177489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662280"/>
            <a:ext cx="12192000" cy="306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087891" y="1682430"/>
            <a:ext cx="821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회원가입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44071" y="1677020"/>
            <a:ext cx="821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091" y="1677020"/>
            <a:ext cx="107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메뉴 </a:t>
            </a:r>
            <a:r>
              <a:rPr lang="en-US" altLang="ko-KR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 </a:t>
            </a:r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46724" y="1691761"/>
            <a:ext cx="107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예약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98921" y="1679940"/>
            <a:ext cx="1079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</a:t>
            </a:r>
            <a:endParaRPr lang="ko-KR" altLang="en-US" sz="1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66327" y="1691761"/>
            <a:ext cx="0" cy="26225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996751" y="1691761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425960" y="-103415"/>
            <a:ext cx="7681679" cy="1598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00204" y="298586"/>
            <a:ext cx="8425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n w="6600" cmpd="dbl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고양이 카페 </a:t>
            </a:r>
            <a:r>
              <a:rPr lang="en-US" altLang="ko-KR" sz="4800" b="1" dirty="0" smtClean="0">
                <a:ln w="6600" cmpd="dbl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4800" b="1" dirty="0" smtClean="0">
                <a:ln w="6600" cmpd="dbl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고양아 멍멍 울어봐</a:t>
            </a:r>
            <a:endParaRPr lang="ko-KR" altLang="en-US" sz="4800" b="1" dirty="0">
              <a:ln w="6600" cmpd="dbl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-22032" y="6531428"/>
            <a:ext cx="12214032" cy="32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198921" y="6562339"/>
            <a:ext cx="1800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SeoulTech.Univ.MISPD</a:t>
            </a:r>
            <a:endParaRPr lang="ko-KR" altLang="en-US" sz="1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19368" y="6547023"/>
            <a:ext cx="1096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조장</a:t>
            </a:r>
            <a:r>
              <a:rPr lang="en-US" altLang="ko-KR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김준하</a:t>
            </a:r>
            <a:endParaRPr lang="ko-KR" altLang="en-US" sz="1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63444" y="6547023"/>
            <a:ext cx="2651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조원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김종화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정태상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정수민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최성현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1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141129" y="6553008"/>
            <a:ext cx="1096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소개</a:t>
            </a:r>
            <a:endParaRPr lang="ko-KR" altLang="en-US" sz="120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4037053" y="6569635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5215811" y="6558328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8005665" y="6535139"/>
            <a:ext cx="0" cy="2543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61257" y="2136272"/>
            <a:ext cx="3171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Cambria" panose="02040503050406030204" pitchFamily="18" charset="0"/>
                <a:ea typeface="나눔스퀘어라운드 Bold" panose="020B0600000101010101" pitchFamily="50" charset="-127"/>
              </a:rPr>
              <a:t>Service</a:t>
            </a:r>
            <a:endParaRPr lang="ko-KR" altLang="en-US" sz="2800" dirty="0">
              <a:latin typeface="Cambria" panose="02040503050406030204" pitchFamily="18" charset="0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87" y="1977221"/>
            <a:ext cx="814474" cy="81447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57" y="2791695"/>
            <a:ext cx="5331655" cy="32832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8" t="17608" r="20854" b="17489"/>
          <a:stretch/>
        </p:blipFill>
        <p:spPr>
          <a:xfrm>
            <a:off x="1346724" y="2959207"/>
            <a:ext cx="1800664" cy="13082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413" y="5072169"/>
            <a:ext cx="1909285" cy="70350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1" t="5486" r="16687" b="12847"/>
          <a:stretch/>
        </p:blipFill>
        <p:spPr>
          <a:xfrm>
            <a:off x="8677608" y="4577923"/>
            <a:ext cx="2167946" cy="151072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812" y="2679005"/>
            <a:ext cx="2052375" cy="118867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904013" y="3925923"/>
            <a:ext cx="1715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Shelter</a:t>
            </a:r>
            <a:endParaRPr lang="ko-KR" altLang="en-US" sz="2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7091" y="-13216"/>
            <a:ext cx="2335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 </a:t>
            </a:r>
            <a:r>
              <a:rPr lang="en-US" altLang="ko-KR" dirty="0" smtClean="0"/>
              <a:t>Wireframe : </a:t>
            </a:r>
            <a:r>
              <a:rPr lang="ko-KR" altLang="en-US" dirty="0" smtClean="0"/>
              <a:t>서비스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402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784</Words>
  <Application>Microsoft Office PowerPoint</Application>
  <PresentationFormat>와이드스크린</PresentationFormat>
  <Paragraphs>219</Paragraphs>
  <Slides>14</Slides>
  <Notes>0</Notes>
  <HiddenSlides>2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210 직장인의한마디 R</vt:lpstr>
      <vt:lpstr>Cordia New</vt:lpstr>
      <vt:lpstr>나눔스퀘어라운드 Bold</vt:lpstr>
      <vt:lpstr>맑은 고딕</vt:lpstr>
      <vt:lpstr>휴먼둥근헤드라인</vt:lpstr>
      <vt:lpstr>Arial</vt:lpstr>
      <vt:lpstr>Arial Black</vt:lpstr>
      <vt:lpstr>Cambria</vt:lpstr>
      <vt:lpstr>Office 테마</vt:lpstr>
      <vt:lpstr>2팀 STAGE I: Design Proposal</vt:lpstr>
      <vt:lpstr>비즈니스 개요</vt:lpstr>
      <vt:lpstr>웹사이트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Linear AB</dc:creator>
  <cp:lastModifiedBy>Linear AB</cp:lastModifiedBy>
  <cp:revision>38</cp:revision>
  <dcterms:created xsi:type="dcterms:W3CDTF">2019-11-01T08:51:43Z</dcterms:created>
  <dcterms:modified xsi:type="dcterms:W3CDTF">2019-11-12T11:31:30Z</dcterms:modified>
</cp:coreProperties>
</file>